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custDataLst>
    <p:tags r:id="rId23"/>
  </p:custDataLst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3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347864" y="980729"/>
            <a:ext cx="4608512" cy="72008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Kristen ITC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AF25-37F0-4755-98B2-998CAA329A31}" type="datetimeFigureOut">
              <a:rPr lang="es-GT" smtClean="0"/>
              <a:t>11/04/2012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E487-AA0B-4BBC-A157-CA23E95D6CE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10250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AF25-37F0-4755-98B2-998CAA329A31}" type="datetimeFigureOut">
              <a:rPr lang="es-GT" smtClean="0"/>
              <a:t>11/04/2012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E487-AA0B-4BBC-A157-CA23E95D6CE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17267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AF25-37F0-4755-98B2-998CAA329A31}" type="datetimeFigureOut">
              <a:rPr lang="es-GT" smtClean="0"/>
              <a:t>11/04/2012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E487-AA0B-4BBC-A157-CA23E95D6CE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13630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AF25-37F0-4755-98B2-998CAA329A31}" type="datetimeFigureOut">
              <a:rPr lang="es-GT" smtClean="0"/>
              <a:t>11/04/2012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E487-AA0B-4BBC-A157-CA23E95D6CE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86250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AF25-37F0-4755-98B2-998CAA329A31}" type="datetimeFigureOut">
              <a:rPr lang="es-GT" smtClean="0"/>
              <a:t>11/04/2012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E487-AA0B-4BBC-A157-CA23E95D6CE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20120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AF25-37F0-4755-98B2-998CAA329A31}" type="datetimeFigureOut">
              <a:rPr lang="es-GT" smtClean="0"/>
              <a:t>11/04/2012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E487-AA0B-4BBC-A157-CA23E95D6CE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46596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AF25-37F0-4755-98B2-998CAA329A31}" type="datetimeFigureOut">
              <a:rPr lang="es-GT" smtClean="0"/>
              <a:t>11/04/2012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E487-AA0B-4BBC-A157-CA23E95D6CE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5218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AF25-37F0-4755-98B2-998CAA329A31}" type="datetimeFigureOut">
              <a:rPr lang="es-GT" smtClean="0"/>
              <a:t>11/04/2012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E487-AA0B-4BBC-A157-CA23E95D6CE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06239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AF25-37F0-4755-98B2-998CAA329A31}" type="datetimeFigureOut">
              <a:rPr lang="es-GT" smtClean="0"/>
              <a:t>11/04/2012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E487-AA0B-4BBC-A157-CA23E95D6CE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948747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AF25-37F0-4755-98B2-998CAA329A31}" type="datetimeFigureOut">
              <a:rPr lang="es-GT" smtClean="0"/>
              <a:t>11/04/2012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E487-AA0B-4BBC-A157-CA23E95D6CE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89027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AF25-37F0-4755-98B2-998CAA329A31}" type="datetimeFigureOut">
              <a:rPr lang="es-GT" smtClean="0"/>
              <a:t>11/04/2012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E487-AA0B-4BBC-A157-CA23E95D6CE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034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AF25-37F0-4755-98B2-998CAA329A31}" type="datetimeFigureOut">
              <a:rPr lang="es-GT" smtClean="0"/>
              <a:t>11/04/2012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E487-AA0B-4BBC-A157-CA23E95D6CE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649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43"/>
          <a:stretch/>
        </p:blipFill>
        <p:spPr>
          <a:xfrm>
            <a:off x="0" y="-27384"/>
            <a:ext cx="9144000" cy="3819646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91880" y="1052736"/>
            <a:ext cx="4392488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GT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95936" y="2204864"/>
            <a:ext cx="4896544" cy="3921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1AF25-37F0-4755-98B2-998CAA329A31}" type="datetimeFigureOut">
              <a:rPr lang="es-GT" smtClean="0"/>
              <a:t>11/04/2012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9E487-AA0B-4BBC-A157-CA23E95D6CE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1702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22.xml"/><Relationship Id="rId7" Type="http://schemas.openxmlformats.org/officeDocument/2006/relationships/image" Target="../media/image7.emf"/><Relationship Id="rId2" Type="http://schemas.openxmlformats.org/officeDocument/2006/relationships/tags" Target="../tags/tag2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10.png"/><Relationship Id="rId4" Type="http://schemas.openxmlformats.org/officeDocument/2006/relationships/tags" Target="../tags/tag23.xml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tags" Target="../tags/tag25.xml"/><Relationship Id="rId7" Type="http://schemas.openxmlformats.org/officeDocument/2006/relationships/image" Target="../media/image11.emf"/><Relationship Id="rId2" Type="http://schemas.openxmlformats.org/officeDocument/2006/relationships/tags" Target="../tags/tag2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28.xml"/><Relationship Id="rId7" Type="http://schemas.openxmlformats.org/officeDocument/2006/relationships/image" Target="../media/image7.emf"/><Relationship Id="rId2" Type="http://schemas.openxmlformats.org/officeDocument/2006/relationships/tags" Target="../tags/tag2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10.png"/><Relationship Id="rId4" Type="http://schemas.openxmlformats.org/officeDocument/2006/relationships/tags" Target="../tags/tag29.xml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32.xml"/><Relationship Id="rId7" Type="http://schemas.openxmlformats.org/officeDocument/2006/relationships/image" Target="../media/image13.emf"/><Relationship Id="rId2" Type="http://schemas.openxmlformats.org/officeDocument/2006/relationships/tags" Target="../tags/tag3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3.xml"/><Relationship Id="rId9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35.xml"/><Relationship Id="rId7" Type="http://schemas.openxmlformats.org/officeDocument/2006/relationships/image" Target="../media/image13.emf"/><Relationship Id="rId2" Type="http://schemas.openxmlformats.org/officeDocument/2006/relationships/tags" Target="../tags/tag3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6.xml"/><Relationship Id="rId9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7" Type="http://schemas.openxmlformats.org/officeDocument/2006/relationships/image" Target="../media/image17.emf"/><Relationship Id="rId2" Type="http://schemas.openxmlformats.org/officeDocument/2006/relationships/tags" Target="../tags/tag38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17.emf"/><Relationship Id="rId2" Type="http://schemas.openxmlformats.org/officeDocument/2006/relationships/tags" Target="../tags/tag41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2.emf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image" Target="../media/image18.emf"/><Relationship Id="rId2" Type="http://schemas.openxmlformats.org/officeDocument/2006/relationships/tags" Target="../tags/tag45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3.emf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5.emf"/><Relationship Id="rId2" Type="http://schemas.openxmlformats.org/officeDocument/2006/relationships/tags" Target="../tags/tag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6.emf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19.xml"/><Relationship Id="rId7" Type="http://schemas.openxmlformats.org/officeDocument/2006/relationships/image" Target="../media/image7.emf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10.png"/><Relationship Id="rId4" Type="http://schemas.openxmlformats.org/officeDocument/2006/relationships/tags" Target="../tags/tag20.xml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err="1" smtClean="0"/>
              <a:t>Computer</a:t>
            </a:r>
            <a:r>
              <a:rPr lang="es-GT" dirty="0" smtClean="0"/>
              <a:t> </a:t>
            </a:r>
            <a:r>
              <a:rPr lang="es-GT" dirty="0" err="1" smtClean="0"/>
              <a:t>Programming</a:t>
            </a:r>
            <a:endParaRPr lang="es-GT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752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Introduction to Computer Programming with Scratch</a:t>
            </a:r>
            <a:endParaRPr lang="es-GT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0208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459009" y="1052736"/>
            <a:ext cx="4392488" cy="652934"/>
          </a:xfrm>
        </p:spPr>
        <p:txBody>
          <a:bodyPr/>
          <a:lstStyle/>
          <a:p>
            <a:r>
              <a:rPr lang="es-GT" dirty="0" err="1" smtClean="0"/>
              <a:t>What</a:t>
            </a:r>
            <a:r>
              <a:rPr lang="es-GT" dirty="0" smtClean="0"/>
              <a:t> </a:t>
            </a:r>
            <a:r>
              <a:rPr lang="es-GT" dirty="0" err="1" smtClean="0"/>
              <a:t>command</a:t>
            </a:r>
            <a:r>
              <a:rPr lang="es-GT" dirty="0" smtClean="0"/>
              <a:t> </a:t>
            </a:r>
            <a:r>
              <a:rPr lang="es-GT" dirty="0" err="1" smtClean="0"/>
              <a:t>makes</a:t>
            </a:r>
            <a:r>
              <a:rPr lang="es-GT" dirty="0" smtClean="0"/>
              <a:t> </a:t>
            </a:r>
            <a:r>
              <a:rPr lang="es-GT" dirty="0" err="1" smtClean="0"/>
              <a:t>my</a:t>
            </a:r>
            <a:r>
              <a:rPr lang="es-GT" dirty="0" smtClean="0"/>
              <a:t> </a:t>
            </a:r>
            <a:r>
              <a:rPr lang="es-GT" dirty="0" err="1" smtClean="0"/>
              <a:t>sprite</a:t>
            </a:r>
            <a:r>
              <a:rPr lang="es-GT" dirty="0" smtClean="0"/>
              <a:t> </a:t>
            </a:r>
            <a:r>
              <a:rPr lang="es-GT" dirty="0" err="1" smtClean="0"/>
              <a:t>turn</a:t>
            </a:r>
            <a:r>
              <a:rPr lang="es-GT" dirty="0" smtClean="0"/>
              <a:t> </a:t>
            </a:r>
            <a:r>
              <a:rPr lang="es-GT" dirty="0" err="1" smtClean="0"/>
              <a:t>right</a:t>
            </a:r>
            <a:r>
              <a:rPr lang="es-GT" dirty="0" smtClean="0"/>
              <a:t>?</a:t>
            </a:r>
            <a:endParaRPr lang="es-GT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66464571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Gráfico" r:id="rId6" imgW="4572034" imgH="5143500" progId="MSGraph.Chart.8">
                  <p:embed followColorScheme="full"/>
                </p:oleObj>
              </mc:Choice>
              <mc:Fallback>
                <p:oleObj name="Gráfico" r:id="rId6" imgW="4572034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 hidden="1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51520" y="4005064"/>
            <a:ext cx="4114800" cy="2553147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s-GT" dirty="0" smtClean="0"/>
              <a:t>Point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s-GT" dirty="0" err="1" smtClean="0"/>
              <a:t>Move</a:t>
            </a:r>
            <a:endParaRPr lang="es-GT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s-GT" dirty="0" err="1" smtClean="0"/>
              <a:t>Turn</a:t>
            </a:r>
            <a:endParaRPr lang="es-GT" dirty="0"/>
          </a:p>
        </p:txBody>
      </p:sp>
      <p:grpSp>
        <p:nvGrpSpPr>
          <p:cNvPr id="10" name="Picture Choice 1"/>
          <p:cNvGrpSpPr/>
          <p:nvPr/>
        </p:nvGrpSpPr>
        <p:grpSpPr>
          <a:xfrm>
            <a:off x="317807" y="3881924"/>
            <a:ext cx="1972730" cy="1011314"/>
            <a:chOff x="2018972" y="3696072"/>
            <a:chExt cx="1771871" cy="876369"/>
          </a:xfrm>
        </p:grpSpPr>
        <p:pic>
          <p:nvPicPr>
            <p:cNvPr id="6" name="PSPic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9472" y="4077072"/>
              <a:ext cx="1581371" cy="495369"/>
            </a:xfrm>
            <a:prstGeom prst="rect">
              <a:avLst/>
            </a:prstGeom>
          </p:spPr>
        </p:pic>
        <p:sp>
          <p:nvSpPr>
            <p:cNvPr id="8" name="PSText1"/>
            <p:cNvSpPr txBox="1"/>
            <p:nvPr/>
          </p:nvSpPr>
          <p:spPr>
            <a:xfrm>
              <a:off x="2209472" y="3696072"/>
              <a:ext cx="635000" cy="3810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s-GT" sz="2400" smtClean="0"/>
                <a:t>1.</a:t>
              </a:r>
              <a:endParaRPr lang="es-GT" sz="2400"/>
            </a:p>
          </p:txBody>
        </p:sp>
        <p:sp>
          <p:nvSpPr>
            <p:cNvPr id="9" name="PSArrow1"/>
            <p:cNvSpPr/>
            <p:nvPr/>
          </p:nvSpPr>
          <p:spPr>
            <a:xfrm>
              <a:off x="2018972" y="3950072"/>
              <a:ext cx="190500" cy="508000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Picture Choice 2"/>
          <p:cNvGrpSpPr/>
          <p:nvPr/>
        </p:nvGrpSpPr>
        <p:grpSpPr>
          <a:xfrm>
            <a:off x="2100036" y="4893238"/>
            <a:ext cx="1679875" cy="1130750"/>
            <a:chOff x="2089641" y="4848200"/>
            <a:chExt cx="1390818" cy="866843"/>
          </a:xfrm>
        </p:grpSpPr>
        <p:pic>
          <p:nvPicPr>
            <p:cNvPr id="5" name="PSPic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0141" y="5229200"/>
              <a:ext cx="1200318" cy="485843"/>
            </a:xfrm>
            <a:prstGeom prst="rect">
              <a:avLst/>
            </a:prstGeom>
          </p:spPr>
        </p:pic>
        <p:sp>
          <p:nvSpPr>
            <p:cNvPr id="11" name="PSText2"/>
            <p:cNvSpPr txBox="1"/>
            <p:nvPr/>
          </p:nvSpPr>
          <p:spPr>
            <a:xfrm>
              <a:off x="2280141" y="4848200"/>
              <a:ext cx="635000" cy="3810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s-GT" sz="2400" smtClean="0"/>
                <a:t>2.</a:t>
              </a:r>
              <a:endParaRPr lang="es-GT" sz="2400"/>
            </a:p>
          </p:txBody>
        </p:sp>
        <p:sp>
          <p:nvSpPr>
            <p:cNvPr id="12" name="PSArrow2"/>
            <p:cNvSpPr/>
            <p:nvPr/>
          </p:nvSpPr>
          <p:spPr>
            <a:xfrm>
              <a:off x="2089641" y="5102200"/>
              <a:ext cx="190500" cy="508000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Picture Choice 3"/>
          <p:cNvGrpSpPr/>
          <p:nvPr/>
        </p:nvGrpSpPr>
        <p:grpSpPr>
          <a:xfrm>
            <a:off x="362149" y="5642988"/>
            <a:ext cx="1737887" cy="1026372"/>
            <a:chOff x="1232984" y="5784304"/>
            <a:chExt cx="1543239" cy="790632"/>
          </a:xfrm>
        </p:grpSpPr>
        <p:pic>
          <p:nvPicPr>
            <p:cNvPr id="7" name="PSPic3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3484" y="6165304"/>
              <a:ext cx="1352739" cy="409632"/>
            </a:xfrm>
            <a:prstGeom prst="rect">
              <a:avLst/>
            </a:prstGeom>
          </p:spPr>
        </p:pic>
        <p:sp>
          <p:nvSpPr>
            <p:cNvPr id="14" name="PSText3"/>
            <p:cNvSpPr txBox="1"/>
            <p:nvPr/>
          </p:nvSpPr>
          <p:spPr>
            <a:xfrm>
              <a:off x="1423484" y="5784304"/>
              <a:ext cx="635000" cy="3810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s-GT" sz="2400" smtClean="0"/>
                <a:t>3.</a:t>
              </a:r>
              <a:endParaRPr lang="es-GT" sz="2400"/>
            </a:p>
          </p:txBody>
        </p:sp>
        <p:sp>
          <p:nvSpPr>
            <p:cNvPr id="15" name="PSArrow3"/>
            <p:cNvSpPr/>
            <p:nvPr/>
          </p:nvSpPr>
          <p:spPr>
            <a:xfrm>
              <a:off x="1232984" y="6038304"/>
              <a:ext cx="190500" cy="508000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>
                <a:solidFill>
                  <a:schemeClr val="tx1"/>
                </a:solidFill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48860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419872" y="1052736"/>
            <a:ext cx="4392488" cy="652934"/>
          </a:xfrm>
        </p:spPr>
        <p:txBody>
          <a:bodyPr/>
          <a:lstStyle/>
          <a:p>
            <a:r>
              <a:rPr lang="es-GT" dirty="0" err="1" smtClean="0"/>
              <a:t>This</a:t>
            </a:r>
            <a:r>
              <a:rPr lang="es-GT" dirty="0" smtClean="0"/>
              <a:t> </a:t>
            </a:r>
            <a:r>
              <a:rPr lang="es-GT" dirty="0" err="1" smtClean="0"/>
              <a:t>command</a:t>
            </a:r>
            <a:r>
              <a:rPr lang="es-GT" dirty="0" smtClean="0"/>
              <a:t> </a:t>
            </a:r>
            <a:r>
              <a:rPr lang="es-GT" dirty="0" err="1" smtClean="0"/>
              <a:t>turns</a:t>
            </a:r>
            <a:r>
              <a:rPr lang="es-GT" dirty="0" smtClean="0"/>
              <a:t> </a:t>
            </a:r>
            <a:r>
              <a:rPr lang="es-GT" dirty="0" err="1" smtClean="0"/>
              <a:t>my</a:t>
            </a:r>
            <a:r>
              <a:rPr lang="es-GT" dirty="0" smtClean="0"/>
              <a:t> </a:t>
            </a:r>
            <a:r>
              <a:rPr lang="es-GT" dirty="0" err="1" smtClean="0"/>
              <a:t>sprite</a:t>
            </a:r>
            <a:r>
              <a:rPr lang="es-GT" dirty="0" smtClean="0"/>
              <a:t> </a:t>
            </a:r>
            <a:r>
              <a:rPr lang="es-GT" dirty="0" err="1" smtClean="0"/>
              <a:t>to</a:t>
            </a:r>
            <a:r>
              <a:rPr lang="es-GT" dirty="0" smtClean="0"/>
              <a:t> </a:t>
            </a:r>
            <a:r>
              <a:rPr lang="es-GT" dirty="0" err="1" smtClean="0"/>
              <a:t>the</a:t>
            </a:r>
            <a:r>
              <a:rPr lang="es-GT" dirty="0" smtClean="0"/>
              <a:t>:</a:t>
            </a:r>
            <a:endParaRPr lang="es-GT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05014273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Gráfico" r:id="rId6" imgW="4572034" imgH="5143500" progId="MSGraph.Chart.8">
                  <p:embed followColorScheme="full"/>
                </p:oleObj>
              </mc:Choice>
              <mc:Fallback>
                <p:oleObj name="Gráfico" r:id="rId6" imgW="4572034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79512" y="3861048"/>
            <a:ext cx="4114800" cy="3004862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s-GT" dirty="0" err="1" smtClean="0"/>
              <a:t>Right</a:t>
            </a:r>
            <a:endParaRPr lang="es-GT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s-GT" dirty="0" err="1" smtClean="0"/>
              <a:t>Left</a:t>
            </a:r>
            <a:endParaRPr lang="es-GT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149080"/>
            <a:ext cx="2233687" cy="792088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87292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459009" y="1052736"/>
            <a:ext cx="4392488" cy="652934"/>
          </a:xfrm>
        </p:spPr>
        <p:txBody>
          <a:bodyPr/>
          <a:lstStyle/>
          <a:p>
            <a:r>
              <a:rPr lang="es-GT" dirty="0" err="1" smtClean="0"/>
              <a:t>What</a:t>
            </a:r>
            <a:r>
              <a:rPr lang="es-GT" dirty="0" smtClean="0"/>
              <a:t> </a:t>
            </a:r>
            <a:r>
              <a:rPr lang="es-GT" dirty="0" err="1" smtClean="0"/>
              <a:t>command</a:t>
            </a:r>
            <a:r>
              <a:rPr lang="es-GT" dirty="0" smtClean="0"/>
              <a:t> </a:t>
            </a:r>
            <a:r>
              <a:rPr lang="es-GT" dirty="0" err="1" smtClean="0"/>
              <a:t>makes</a:t>
            </a:r>
            <a:r>
              <a:rPr lang="es-GT" dirty="0" smtClean="0"/>
              <a:t> </a:t>
            </a:r>
            <a:r>
              <a:rPr lang="es-GT" dirty="0" err="1" smtClean="0"/>
              <a:t>my</a:t>
            </a:r>
            <a:r>
              <a:rPr lang="es-GT" dirty="0" smtClean="0"/>
              <a:t> </a:t>
            </a:r>
            <a:r>
              <a:rPr lang="es-GT" dirty="0" err="1" smtClean="0"/>
              <a:t>sprite</a:t>
            </a:r>
            <a:r>
              <a:rPr lang="es-GT" dirty="0" smtClean="0"/>
              <a:t> </a:t>
            </a:r>
            <a:r>
              <a:rPr lang="es-GT" dirty="0" err="1" smtClean="0"/>
              <a:t>point</a:t>
            </a:r>
            <a:r>
              <a:rPr lang="es-GT" dirty="0" smtClean="0"/>
              <a:t> </a:t>
            </a:r>
            <a:r>
              <a:rPr lang="es-GT" dirty="0" err="1" smtClean="0"/>
              <a:t>to</a:t>
            </a:r>
            <a:r>
              <a:rPr lang="es-GT" dirty="0" smtClean="0"/>
              <a:t> a </a:t>
            </a:r>
            <a:r>
              <a:rPr lang="es-GT" dirty="0" err="1" smtClean="0"/>
              <a:t>direction</a:t>
            </a:r>
            <a:r>
              <a:rPr lang="es-GT" dirty="0" smtClean="0"/>
              <a:t>?</a:t>
            </a:r>
            <a:endParaRPr lang="es-GT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918747116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Gráfico" r:id="rId6" imgW="4572034" imgH="5143500" progId="MSGraph.Chart.8">
                  <p:embed followColorScheme="full"/>
                </p:oleObj>
              </mc:Choice>
              <mc:Fallback>
                <p:oleObj name="Gráfico" r:id="rId6" imgW="4572034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 hidden="1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51520" y="4005064"/>
            <a:ext cx="4114800" cy="2553147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s-GT" dirty="0" smtClean="0"/>
              <a:t>Point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s-GT" dirty="0" err="1" smtClean="0"/>
              <a:t>Move</a:t>
            </a:r>
            <a:endParaRPr lang="es-GT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s-GT" dirty="0" err="1" smtClean="0"/>
              <a:t>Turn</a:t>
            </a:r>
            <a:endParaRPr lang="es-GT" dirty="0"/>
          </a:p>
        </p:txBody>
      </p:sp>
      <p:grpSp>
        <p:nvGrpSpPr>
          <p:cNvPr id="10" name="Picture Choice 1"/>
          <p:cNvGrpSpPr/>
          <p:nvPr/>
        </p:nvGrpSpPr>
        <p:grpSpPr>
          <a:xfrm>
            <a:off x="317807" y="3881924"/>
            <a:ext cx="1972730" cy="1011314"/>
            <a:chOff x="2018972" y="3696072"/>
            <a:chExt cx="1771871" cy="876369"/>
          </a:xfrm>
        </p:grpSpPr>
        <p:pic>
          <p:nvPicPr>
            <p:cNvPr id="6" name="PSPic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9472" y="4077072"/>
              <a:ext cx="1581371" cy="495369"/>
            </a:xfrm>
            <a:prstGeom prst="rect">
              <a:avLst/>
            </a:prstGeom>
          </p:spPr>
        </p:pic>
        <p:sp>
          <p:nvSpPr>
            <p:cNvPr id="8" name="PSText1"/>
            <p:cNvSpPr txBox="1"/>
            <p:nvPr/>
          </p:nvSpPr>
          <p:spPr>
            <a:xfrm>
              <a:off x="2209472" y="3696072"/>
              <a:ext cx="635000" cy="3810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s-GT" sz="2400" smtClean="0"/>
                <a:t>1.</a:t>
              </a:r>
              <a:endParaRPr lang="es-GT" sz="2400"/>
            </a:p>
          </p:txBody>
        </p:sp>
        <p:sp>
          <p:nvSpPr>
            <p:cNvPr id="9" name="PSArrow1"/>
            <p:cNvSpPr/>
            <p:nvPr/>
          </p:nvSpPr>
          <p:spPr>
            <a:xfrm>
              <a:off x="2018972" y="3950072"/>
              <a:ext cx="190500" cy="508000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Picture Choice 2"/>
          <p:cNvGrpSpPr/>
          <p:nvPr/>
        </p:nvGrpSpPr>
        <p:grpSpPr>
          <a:xfrm>
            <a:off x="2100036" y="4893238"/>
            <a:ext cx="1679875" cy="1130750"/>
            <a:chOff x="2089641" y="4848200"/>
            <a:chExt cx="1390818" cy="866843"/>
          </a:xfrm>
        </p:grpSpPr>
        <p:pic>
          <p:nvPicPr>
            <p:cNvPr id="5" name="PSPic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0141" y="5229200"/>
              <a:ext cx="1200318" cy="485843"/>
            </a:xfrm>
            <a:prstGeom prst="rect">
              <a:avLst/>
            </a:prstGeom>
          </p:spPr>
        </p:pic>
        <p:sp>
          <p:nvSpPr>
            <p:cNvPr id="11" name="PSText2"/>
            <p:cNvSpPr txBox="1"/>
            <p:nvPr/>
          </p:nvSpPr>
          <p:spPr>
            <a:xfrm>
              <a:off x="2280141" y="4848200"/>
              <a:ext cx="635000" cy="3810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s-GT" sz="2400" smtClean="0"/>
                <a:t>2.</a:t>
              </a:r>
              <a:endParaRPr lang="es-GT" sz="2400"/>
            </a:p>
          </p:txBody>
        </p:sp>
        <p:sp>
          <p:nvSpPr>
            <p:cNvPr id="12" name="PSArrow2"/>
            <p:cNvSpPr/>
            <p:nvPr/>
          </p:nvSpPr>
          <p:spPr>
            <a:xfrm>
              <a:off x="2089641" y="5102200"/>
              <a:ext cx="190500" cy="508000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Picture Choice 3"/>
          <p:cNvGrpSpPr/>
          <p:nvPr/>
        </p:nvGrpSpPr>
        <p:grpSpPr>
          <a:xfrm>
            <a:off x="362149" y="5642988"/>
            <a:ext cx="1737887" cy="1026372"/>
            <a:chOff x="1232984" y="5784304"/>
            <a:chExt cx="1543239" cy="790632"/>
          </a:xfrm>
        </p:grpSpPr>
        <p:pic>
          <p:nvPicPr>
            <p:cNvPr id="7" name="PSPic3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3484" y="6165304"/>
              <a:ext cx="1352739" cy="409632"/>
            </a:xfrm>
            <a:prstGeom prst="rect">
              <a:avLst/>
            </a:prstGeom>
          </p:spPr>
        </p:pic>
        <p:sp>
          <p:nvSpPr>
            <p:cNvPr id="14" name="PSText3"/>
            <p:cNvSpPr txBox="1"/>
            <p:nvPr/>
          </p:nvSpPr>
          <p:spPr>
            <a:xfrm>
              <a:off x="1423484" y="5784304"/>
              <a:ext cx="635000" cy="3810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s-GT" sz="2400" smtClean="0"/>
                <a:t>3.</a:t>
              </a:r>
              <a:endParaRPr lang="es-GT" sz="2400"/>
            </a:p>
          </p:txBody>
        </p:sp>
        <p:sp>
          <p:nvSpPr>
            <p:cNvPr id="15" name="PSArrow3"/>
            <p:cNvSpPr/>
            <p:nvPr/>
          </p:nvSpPr>
          <p:spPr>
            <a:xfrm>
              <a:off x="1232984" y="6038304"/>
              <a:ext cx="190500" cy="508000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>
                <a:solidFill>
                  <a:schemeClr val="tx1"/>
                </a:solidFill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23679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err="1" smtClean="0"/>
              <a:t>Sequence</a:t>
            </a:r>
            <a:r>
              <a:rPr lang="es-GT" dirty="0" smtClean="0"/>
              <a:t> of </a:t>
            </a:r>
            <a:r>
              <a:rPr lang="es-GT" dirty="0" err="1" smtClean="0"/>
              <a:t>Commands</a:t>
            </a:r>
            <a:endParaRPr lang="es-GT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GT" sz="4000" dirty="0" err="1" smtClean="0"/>
              <a:t>Sometimes</a:t>
            </a:r>
            <a:r>
              <a:rPr lang="es-GT" sz="4000" dirty="0" smtClean="0"/>
              <a:t> </a:t>
            </a:r>
            <a:r>
              <a:rPr lang="es-GT" sz="4000" dirty="0" err="1" smtClean="0"/>
              <a:t>we</a:t>
            </a:r>
            <a:r>
              <a:rPr lang="es-GT" sz="4000" dirty="0" smtClean="0"/>
              <a:t> </a:t>
            </a:r>
            <a:r>
              <a:rPr lang="es-GT" sz="4000" dirty="0" err="1" smtClean="0"/>
              <a:t>want</a:t>
            </a:r>
            <a:r>
              <a:rPr lang="es-GT" sz="4000" dirty="0" smtClean="0"/>
              <a:t> </a:t>
            </a:r>
            <a:r>
              <a:rPr lang="es-GT" sz="4000" dirty="0" err="1" smtClean="0"/>
              <a:t>to</a:t>
            </a:r>
            <a:r>
              <a:rPr lang="es-GT" sz="4000" dirty="0" smtClean="0"/>
              <a:t> do </a:t>
            </a:r>
            <a:r>
              <a:rPr lang="es-GT" sz="4000" dirty="0" err="1" smtClean="0"/>
              <a:t>several</a:t>
            </a:r>
            <a:r>
              <a:rPr lang="es-GT" sz="4000" dirty="0" smtClean="0"/>
              <a:t> </a:t>
            </a:r>
            <a:r>
              <a:rPr lang="es-GT" sz="4000" dirty="0" err="1" smtClean="0"/>
              <a:t>actions</a:t>
            </a:r>
            <a:r>
              <a:rPr lang="es-GT" sz="4000" dirty="0" smtClean="0"/>
              <a:t> in a </a:t>
            </a:r>
            <a:r>
              <a:rPr lang="es-GT" sz="4000" dirty="0" err="1" smtClean="0"/>
              <a:t>row</a:t>
            </a:r>
            <a:r>
              <a:rPr lang="es-GT" sz="4000" dirty="0" smtClean="0"/>
              <a:t>.</a:t>
            </a:r>
            <a:endParaRPr lang="es-GT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719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419872" y="1052736"/>
            <a:ext cx="4392488" cy="652934"/>
          </a:xfrm>
        </p:spPr>
        <p:txBody>
          <a:bodyPr/>
          <a:lstStyle/>
          <a:p>
            <a:r>
              <a:rPr lang="es-GT" dirty="0" smtClean="0"/>
              <a:t>Do </a:t>
            </a:r>
            <a:r>
              <a:rPr lang="es-GT" dirty="0" err="1" smtClean="0"/>
              <a:t>the</a:t>
            </a:r>
            <a:r>
              <a:rPr lang="es-GT" dirty="0" smtClean="0"/>
              <a:t> </a:t>
            </a:r>
            <a:r>
              <a:rPr lang="es-GT" dirty="0" err="1" smtClean="0"/>
              <a:t>command</a:t>
            </a:r>
            <a:r>
              <a:rPr lang="es-GT" dirty="0" smtClean="0"/>
              <a:t> </a:t>
            </a:r>
            <a:r>
              <a:rPr lang="es-GT" dirty="0" err="1" smtClean="0"/>
              <a:t>sequences</a:t>
            </a:r>
            <a:r>
              <a:rPr lang="es-GT" dirty="0" smtClean="0"/>
              <a:t> do </a:t>
            </a:r>
            <a:r>
              <a:rPr lang="es-GT" dirty="0" err="1" smtClean="0"/>
              <a:t>the</a:t>
            </a:r>
            <a:r>
              <a:rPr lang="es-GT" dirty="0" smtClean="0"/>
              <a:t> </a:t>
            </a:r>
            <a:r>
              <a:rPr lang="es-GT" dirty="0" err="1" smtClean="0"/>
              <a:t>same</a:t>
            </a:r>
            <a:r>
              <a:rPr lang="es-GT" dirty="0"/>
              <a:t>?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59367204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Gráfico" r:id="rId6" imgW="4572034" imgH="5143500" progId="MSGraph.Chart.8">
                  <p:embed followColorScheme="full"/>
                </p:oleObj>
              </mc:Choice>
              <mc:Fallback>
                <p:oleObj name="Gráfico" r:id="rId6" imgW="4572034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23528" y="5229808"/>
            <a:ext cx="4114800" cy="1584176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s-GT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s-GT" dirty="0" smtClean="0"/>
              <a:t>No</a:t>
            </a:r>
            <a:endParaRPr lang="es-GT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71088"/>
            <a:ext cx="2095091" cy="942088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071088"/>
            <a:ext cx="2277884" cy="942088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27224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419872" y="1052736"/>
            <a:ext cx="4392488" cy="652934"/>
          </a:xfrm>
        </p:spPr>
        <p:txBody>
          <a:bodyPr/>
          <a:lstStyle/>
          <a:p>
            <a:r>
              <a:rPr lang="es-GT" dirty="0" smtClean="0"/>
              <a:t>Do </a:t>
            </a:r>
            <a:r>
              <a:rPr lang="es-GT" dirty="0" err="1" smtClean="0"/>
              <a:t>the</a:t>
            </a:r>
            <a:r>
              <a:rPr lang="es-GT" dirty="0" smtClean="0"/>
              <a:t> </a:t>
            </a:r>
            <a:r>
              <a:rPr lang="es-GT" dirty="0" err="1" smtClean="0"/>
              <a:t>command</a:t>
            </a:r>
            <a:r>
              <a:rPr lang="es-GT" dirty="0" smtClean="0"/>
              <a:t> </a:t>
            </a:r>
            <a:r>
              <a:rPr lang="es-GT" dirty="0" err="1" smtClean="0"/>
              <a:t>sequences</a:t>
            </a:r>
            <a:r>
              <a:rPr lang="es-GT" dirty="0" smtClean="0"/>
              <a:t> do </a:t>
            </a:r>
            <a:r>
              <a:rPr lang="es-GT" dirty="0" err="1" smtClean="0"/>
              <a:t>the</a:t>
            </a:r>
            <a:r>
              <a:rPr lang="es-GT" dirty="0" smtClean="0"/>
              <a:t> </a:t>
            </a:r>
            <a:r>
              <a:rPr lang="es-GT" dirty="0" err="1" smtClean="0"/>
              <a:t>same</a:t>
            </a:r>
            <a:r>
              <a:rPr lang="es-GT" dirty="0"/>
              <a:t>?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932018617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Gráfico" r:id="rId6" imgW="4572034" imgH="5143500" progId="MSGraph.Chart.8">
                  <p:embed followColorScheme="full"/>
                </p:oleObj>
              </mc:Choice>
              <mc:Fallback>
                <p:oleObj name="Gráfico" r:id="rId6" imgW="4572034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23528" y="5229808"/>
            <a:ext cx="4114800" cy="1584176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s-GT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s-GT" dirty="0" smtClean="0"/>
              <a:t>No</a:t>
            </a:r>
            <a:endParaRPr lang="es-GT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06329"/>
            <a:ext cx="2239107" cy="1006847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99" y="4071088"/>
            <a:ext cx="2371463" cy="942088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0416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err="1" smtClean="0"/>
              <a:t>Sequence</a:t>
            </a:r>
            <a:r>
              <a:rPr lang="es-GT" dirty="0" smtClean="0"/>
              <a:t> of </a:t>
            </a:r>
            <a:r>
              <a:rPr lang="es-GT" dirty="0" err="1" smtClean="0"/>
              <a:t>Commands</a:t>
            </a:r>
            <a:endParaRPr lang="es-GT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GT" sz="4000" dirty="0" smtClean="0"/>
              <a:t>Try </a:t>
            </a:r>
            <a:r>
              <a:rPr lang="es-GT" sz="4000" dirty="0" err="1" smtClean="0"/>
              <a:t>making</a:t>
            </a:r>
            <a:r>
              <a:rPr lang="es-GT" sz="4000" dirty="0" smtClean="0"/>
              <a:t> a </a:t>
            </a:r>
            <a:r>
              <a:rPr lang="es-GT" sz="4000" dirty="0" err="1" smtClean="0"/>
              <a:t>sequence</a:t>
            </a:r>
            <a:r>
              <a:rPr lang="es-GT" sz="4000" dirty="0" smtClean="0"/>
              <a:t> </a:t>
            </a:r>
            <a:r>
              <a:rPr lang="es-GT" sz="4000" dirty="0" err="1" smtClean="0"/>
              <a:t>to</a:t>
            </a:r>
            <a:r>
              <a:rPr lang="es-GT" sz="4000" dirty="0" smtClean="0"/>
              <a:t> </a:t>
            </a:r>
            <a:r>
              <a:rPr lang="es-GT" sz="4000" dirty="0" err="1" smtClean="0"/>
              <a:t>draw</a:t>
            </a:r>
            <a:r>
              <a:rPr lang="es-GT" sz="4000" dirty="0" smtClean="0"/>
              <a:t> a </a:t>
            </a:r>
            <a:r>
              <a:rPr lang="es-GT" sz="4000" dirty="0" err="1" smtClean="0"/>
              <a:t>square</a:t>
            </a:r>
            <a:r>
              <a:rPr lang="es-GT" sz="4000" dirty="0" smtClean="0"/>
              <a:t>!</a:t>
            </a:r>
            <a:endParaRPr lang="es-GT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1710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059832" y="1047874"/>
            <a:ext cx="5112568" cy="652934"/>
          </a:xfrm>
        </p:spPr>
        <p:txBody>
          <a:bodyPr/>
          <a:lstStyle/>
          <a:p>
            <a:r>
              <a:rPr lang="es-GT" dirty="0" err="1" smtClean="0"/>
              <a:t>Was</a:t>
            </a:r>
            <a:r>
              <a:rPr lang="es-GT" dirty="0" smtClean="0"/>
              <a:t> </a:t>
            </a:r>
            <a:r>
              <a:rPr lang="es-GT" dirty="0" err="1" smtClean="0"/>
              <a:t>it</a:t>
            </a:r>
            <a:r>
              <a:rPr lang="es-GT" dirty="0" smtClean="0"/>
              <a:t> </a:t>
            </a:r>
            <a:r>
              <a:rPr lang="es-GT" dirty="0" err="1" smtClean="0"/>
              <a:t>hard</a:t>
            </a:r>
            <a:r>
              <a:rPr lang="es-GT" dirty="0" smtClean="0"/>
              <a:t> </a:t>
            </a:r>
            <a:r>
              <a:rPr lang="es-GT" dirty="0" err="1" smtClean="0"/>
              <a:t>to</a:t>
            </a:r>
            <a:r>
              <a:rPr lang="es-GT" dirty="0" smtClean="0"/>
              <a:t> </a:t>
            </a:r>
            <a:r>
              <a:rPr lang="es-GT" dirty="0" err="1" smtClean="0"/>
              <a:t>put</a:t>
            </a:r>
            <a:r>
              <a:rPr lang="es-GT" dirty="0" smtClean="0"/>
              <a:t> </a:t>
            </a:r>
            <a:r>
              <a:rPr lang="es-GT" dirty="0" err="1" smtClean="0"/>
              <a:t>the</a:t>
            </a:r>
            <a:r>
              <a:rPr lang="es-GT" dirty="0" smtClean="0"/>
              <a:t> </a:t>
            </a:r>
            <a:r>
              <a:rPr lang="es-GT" dirty="0" err="1" smtClean="0"/>
              <a:t>right</a:t>
            </a:r>
            <a:r>
              <a:rPr lang="es-GT" dirty="0" smtClean="0"/>
              <a:t> </a:t>
            </a:r>
            <a:r>
              <a:rPr lang="es-GT" dirty="0" err="1" smtClean="0"/>
              <a:t>commands</a:t>
            </a:r>
            <a:r>
              <a:rPr lang="es-GT" dirty="0" smtClean="0"/>
              <a:t> </a:t>
            </a:r>
            <a:r>
              <a:rPr lang="es-GT" dirty="0" err="1" smtClean="0"/>
              <a:t>to</a:t>
            </a:r>
            <a:r>
              <a:rPr lang="es-GT" dirty="0" smtClean="0"/>
              <a:t> </a:t>
            </a:r>
            <a:r>
              <a:rPr lang="es-GT" dirty="0" err="1" smtClean="0"/>
              <a:t>draw</a:t>
            </a:r>
            <a:r>
              <a:rPr lang="es-GT" dirty="0" smtClean="0"/>
              <a:t> a </a:t>
            </a:r>
            <a:r>
              <a:rPr lang="es-GT" dirty="0" err="1" smtClean="0"/>
              <a:t>square</a:t>
            </a:r>
            <a:r>
              <a:rPr lang="es-GT" dirty="0" smtClean="0"/>
              <a:t>?</a:t>
            </a:r>
            <a:endParaRPr lang="es-GT" dirty="0"/>
          </a:p>
        </p:txBody>
      </p:sp>
      <p:graphicFrame>
        <p:nvGraphicFramePr>
          <p:cNvPr id="5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316448686"/>
              </p:ext>
            </p:extLst>
          </p:nvPr>
        </p:nvGraphicFramePr>
        <p:xfrm>
          <a:off x="3779912" y="2743200"/>
          <a:ext cx="46101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Gráfico" r:id="rId6" imgW="4610130" imgH="4114800" progId="MSGraph.Chart.8">
                  <p:embed followColorScheme="full"/>
                </p:oleObj>
              </mc:Choice>
              <mc:Fallback>
                <p:oleObj name="Gráfico" r:id="rId6" imgW="4610130" imgH="41148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79912" y="2743200"/>
                        <a:ext cx="46101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3717032"/>
            <a:ext cx="4114800" cy="2592288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s-GT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s-GT" dirty="0" smtClean="0"/>
              <a:t>No</a:t>
            </a:r>
            <a:endParaRPr lang="es-GT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5810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059832" y="1047874"/>
            <a:ext cx="5112568" cy="652934"/>
          </a:xfrm>
        </p:spPr>
        <p:txBody>
          <a:bodyPr/>
          <a:lstStyle/>
          <a:p>
            <a:r>
              <a:rPr lang="es-GT" dirty="0" smtClean="0"/>
              <a:t>Do </a:t>
            </a:r>
            <a:r>
              <a:rPr lang="es-GT" dirty="0" err="1" smtClean="0"/>
              <a:t>you</a:t>
            </a:r>
            <a:r>
              <a:rPr lang="es-GT" dirty="0" smtClean="0"/>
              <a:t> </a:t>
            </a:r>
            <a:r>
              <a:rPr lang="es-GT" dirty="0" err="1" smtClean="0"/>
              <a:t>see</a:t>
            </a:r>
            <a:r>
              <a:rPr lang="es-GT" dirty="0" smtClean="0"/>
              <a:t> </a:t>
            </a:r>
            <a:r>
              <a:rPr lang="es-GT" dirty="0" err="1" smtClean="0"/>
              <a:t>repeated</a:t>
            </a:r>
            <a:r>
              <a:rPr lang="es-GT" dirty="0" smtClean="0"/>
              <a:t>  </a:t>
            </a:r>
            <a:r>
              <a:rPr lang="es-GT" dirty="0" err="1" smtClean="0"/>
              <a:t>commands</a:t>
            </a:r>
            <a:r>
              <a:rPr lang="es-GT" dirty="0" smtClean="0"/>
              <a:t> </a:t>
            </a:r>
            <a:r>
              <a:rPr lang="es-GT" dirty="0" err="1" smtClean="0"/>
              <a:t>to</a:t>
            </a:r>
            <a:r>
              <a:rPr lang="es-GT" dirty="0" smtClean="0"/>
              <a:t> </a:t>
            </a:r>
            <a:r>
              <a:rPr lang="es-GT" dirty="0" err="1" smtClean="0"/>
              <a:t>draw</a:t>
            </a:r>
            <a:r>
              <a:rPr lang="es-GT" dirty="0" smtClean="0"/>
              <a:t> a </a:t>
            </a:r>
            <a:r>
              <a:rPr lang="es-GT" dirty="0" err="1" smtClean="0"/>
              <a:t>square</a:t>
            </a:r>
            <a:r>
              <a:rPr lang="es-GT" dirty="0" smtClean="0"/>
              <a:t>?</a:t>
            </a:r>
            <a:endParaRPr lang="es-GT" dirty="0"/>
          </a:p>
        </p:txBody>
      </p:sp>
      <p:graphicFrame>
        <p:nvGraphicFramePr>
          <p:cNvPr id="5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042491414"/>
              </p:ext>
            </p:extLst>
          </p:nvPr>
        </p:nvGraphicFramePr>
        <p:xfrm>
          <a:off x="3779912" y="2743200"/>
          <a:ext cx="46101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Gráfico" r:id="rId6" imgW="4610130" imgH="4114800" progId="MSGraph.Chart.8">
                  <p:embed followColorScheme="full"/>
                </p:oleObj>
              </mc:Choice>
              <mc:Fallback>
                <p:oleObj name="Gráfico" r:id="rId6" imgW="4610130" imgH="41148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79912" y="2743200"/>
                        <a:ext cx="46101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3717032"/>
            <a:ext cx="4114800" cy="2592288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s-GT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s-GT" dirty="0" smtClean="0"/>
              <a:t>No</a:t>
            </a:r>
            <a:endParaRPr lang="es-GT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2368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err="1" smtClean="0"/>
              <a:t>Introduction</a:t>
            </a:r>
            <a:r>
              <a:rPr lang="es-GT" dirty="0" smtClean="0"/>
              <a:t> </a:t>
            </a:r>
            <a:r>
              <a:rPr lang="es-GT" dirty="0" err="1" smtClean="0"/>
              <a:t>to</a:t>
            </a:r>
            <a:r>
              <a:rPr lang="es-GT" dirty="0" smtClean="0"/>
              <a:t> </a:t>
            </a:r>
            <a:r>
              <a:rPr lang="es-GT" dirty="0" err="1" smtClean="0"/>
              <a:t>Iteration</a:t>
            </a:r>
            <a:endParaRPr lang="es-GT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GT" sz="4000" dirty="0" err="1" smtClean="0"/>
              <a:t>Why</a:t>
            </a:r>
            <a:r>
              <a:rPr lang="es-GT" sz="4000" dirty="0" smtClean="0"/>
              <a:t> </a:t>
            </a:r>
            <a:r>
              <a:rPr lang="es-GT" sz="4000" dirty="0" err="1" smtClean="0"/>
              <a:t>repeat</a:t>
            </a:r>
            <a:r>
              <a:rPr lang="es-GT" sz="4000" dirty="0" smtClean="0"/>
              <a:t> </a:t>
            </a:r>
            <a:r>
              <a:rPr lang="es-GT" sz="4000" dirty="0" err="1" smtClean="0"/>
              <a:t>when</a:t>
            </a:r>
            <a:r>
              <a:rPr lang="es-GT" sz="4000" dirty="0" smtClean="0"/>
              <a:t> </a:t>
            </a:r>
            <a:r>
              <a:rPr lang="es-GT" sz="4000" dirty="0" err="1" smtClean="0"/>
              <a:t>you</a:t>
            </a:r>
            <a:r>
              <a:rPr lang="es-GT" sz="4000" dirty="0" smtClean="0"/>
              <a:t> can </a:t>
            </a:r>
            <a:r>
              <a:rPr lang="es-GT" sz="4000" dirty="0" err="1" smtClean="0"/>
              <a:t>iterate</a:t>
            </a:r>
            <a:r>
              <a:rPr lang="es-GT" sz="4000" dirty="0" smtClean="0"/>
              <a:t>!</a:t>
            </a:r>
            <a:endParaRPr lang="es-GT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6054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275856" y="1052736"/>
            <a:ext cx="4824536" cy="652934"/>
          </a:xfrm>
        </p:spPr>
        <p:txBody>
          <a:bodyPr/>
          <a:lstStyle/>
          <a:p>
            <a:r>
              <a:rPr lang="es-GT" dirty="0" smtClean="0"/>
              <a:t>Do </a:t>
            </a:r>
            <a:r>
              <a:rPr lang="es-GT" dirty="0" err="1" smtClean="0"/>
              <a:t>you</a:t>
            </a:r>
            <a:r>
              <a:rPr lang="es-GT" dirty="0" smtClean="0"/>
              <a:t> </a:t>
            </a:r>
            <a:r>
              <a:rPr lang="es-GT" dirty="0" err="1" smtClean="0"/>
              <a:t>know</a:t>
            </a:r>
            <a:r>
              <a:rPr lang="es-GT" dirty="0" smtClean="0"/>
              <a:t> </a:t>
            </a:r>
            <a:r>
              <a:rPr lang="es-GT" dirty="0" err="1" smtClean="0"/>
              <a:t>how</a:t>
            </a:r>
            <a:r>
              <a:rPr lang="es-GT" dirty="0" smtClean="0"/>
              <a:t> a </a:t>
            </a:r>
            <a:r>
              <a:rPr lang="es-GT" dirty="0" err="1" smtClean="0"/>
              <a:t>programs</a:t>
            </a:r>
            <a:r>
              <a:rPr lang="es-GT" dirty="0" smtClean="0"/>
              <a:t> </a:t>
            </a:r>
            <a:r>
              <a:rPr lang="es-GT" dirty="0" err="1" smtClean="0"/>
              <a:t>works</a:t>
            </a:r>
            <a:r>
              <a:rPr lang="es-GT" dirty="0" smtClean="0"/>
              <a:t>?</a:t>
            </a:r>
            <a:endParaRPr lang="es-GT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13369095"/>
              </p:ext>
            </p:extLst>
          </p:nvPr>
        </p:nvGraphicFramePr>
        <p:xfrm>
          <a:off x="4489450" y="2679700"/>
          <a:ext cx="46101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Gráfico" r:id="rId6" imgW="4610130" imgH="4114800" progId="MSGraph.Chart.8">
                  <p:embed followColorScheme="full"/>
                </p:oleObj>
              </mc:Choice>
              <mc:Fallback>
                <p:oleObj name="Gráfico" r:id="rId6" imgW="4610130" imgH="41148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89450" y="2679700"/>
                        <a:ext cx="46101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899592" y="4221088"/>
            <a:ext cx="2952328" cy="1841985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s-GT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s-GT" dirty="0" smtClean="0"/>
              <a:t>No</a:t>
            </a:r>
            <a:endParaRPr lang="es-GT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25833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131840" y="1047874"/>
            <a:ext cx="5400600" cy="652934"/>
          </a:xfrm>
        </p:spPr>
        <p:txBody>
          <a:bodyPr/>
          <a:lstStyle/>
          <a:p>
            <a:r>
              <a:rPr lang="es-GT" dirty="0" err="1" smtClean="0"/>
              <a:t>How</a:t>
            </a:r>
            <a:r>
              <a:rPr lang="es-GT" dirty="0" smtClean="0"/>
              <a:t> </a:t>
            </a:r>
            <a:r>
              <a:rPr lang="es-GT" dirty="0" err="1" smtClean="0"/>
              <a:t>many</a:t>
            </a:r>
            <a:r>
              <a:rPr lang="es-GT" dirty="0" smtClean="0"/>
              <a:t> times </a:t>
            </a:r>
            <a:r>
              <a:rPr lang="es-GT" dirty="0" err="1" smtClean="0"/>
              <a:t>should</a:t>
            </a:r>
            <a:r>
              <a:rPr lang="es-GT" dirty="0" smtClean="0"/>
              <a:t> </a:t>
            </a:r>
            <a:r>
              <a:rPr lang="es-GT" dirty="0" err="1" smtClean="0"/>
              <a:t>our</a:t>
            </a:r>
            <a:r>
              <a:rPr lang="es-GT" dirty="0" smtClean="0"/>
              <a:t> </a:t>
            </a:r>
            <a:r>
              <a:rPr lang="es-GT" dirty="0" err="1" smtClean="0"/>
              <a:t>repeat</a:t>
            </a:r>
            <a:r>
              <a:rPr lang="es-GT" dirty="0" smtClean="0"/>
              <a:t> block </a:t>
            </a:r>
            <a:r>
              <a:rPr lang="es-GT" dirty="0" err="1" smtClean="0"/>
              <a:t>have</a:t>
            </a:r>
            <a:r>
              <a:rPr lang="es-GT" dirty="0" smtClean="0"/>
              <a:t> </a:t>
            </a:r>
            <a:r>
              <a:rPr lang="es-GT" dirty="0" err="1" smtClean="0"/>
              <a:t>to</a:t>
            </a:r>
            <a:r>
              <a:rPr lang="es-GT" dirty="0" smtClean="0"/>
              <a:t> </a:t>
            </a:r>
            <a:r>
              <a:rPr lang="es-GT" dirty="0" err="1" smtClean="0"/>
              <a:t>draw</a:t>
            </a:r>
            <a:r>
              <a:rPr lang="es-GT" dirty="0" smtClean="0"/>
              <a:t> a </a:t>
            </a:r>
            <a:r>
              <a:rPr lang="es-GT" dirty="0" err="1" smtClean="0"/>
              <a:t>square</a:t>
            </a:r>
            <a:r>
              <a:rPr lang="es-GT" dirty="0" smtClean="0"/>
              <a:t>?</a:t>
            </a:r>
            <a:endParaRPr lang="es-GT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88280954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Gráfico" r:id="rId6" imgW="4572034" imgH="5143500" progId="MSGraph.Chart.8">
                  <p:embed followColorScheme="full"/>
                </p:oleObj>
              </mc:Choice>
              <mc:Fallback>
                <p:oleObj name="Gráfico" r:id="rId6" imgW="4572034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23528" y="3933056"/>
            <a:ext cx="4114800" cy="2769171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s-GT" dirty="0" smtClean="0"/>
              <a:t>6 times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s-GT" dirty="0" smtClean="0"/>
              <a:t>3 times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s-GT" dirty="0" smtClean="0"/>
              <a:t>4 times</a:t>
            </a:r>
            <a:endParaRPr lang="es-GT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9239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err="1" smtClean="0"/>
              <a:t>Introduction</a:t>
            </a:r>
            <a:r>
              <a:rPr lang="es-GT" dirty="0" smtClean="0"/>
              <a:t> </a:t>
            </a:r>
            <a:r>
              <a:rPr lang="es-GT" dirty="0" err="1" smtClean="0"/>
              <a:t>to</a:t>
            </a:r>
            <a:r>
              <a:rPr lang="es-GT" dirty="0" smtClean="0"/>
              <a:t> </a:t>
            </a:r>
            <a:r>
              <a:rPr lang="es-GT" dirty="0" err="1" smtClean="0"/>
              <a:t>Iteration</a:t>
            </a:r>
            <a:endParaRPr lang="es-GT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GT" sz="4000" dirty="0" err="1" smtClean="0"/>
              <a:t>Experiment</a:t>
            </a:r>
            <a:r>
              <a:rPr lang="es-GT" sz="4000" dirty="0" smtClean="0"/>
              <a:t> </a:t>
            </a:r>
            <a:r>
              <a:rPr lang="es-GT" sz="4000" dirty="0" err="1" smtClean="0"/>
              <a:t>with</a:t>
            </a:r>
            <a:r>
              <a:rPr lang="es-GT" sz="4000" dirty="0" smtClean="0"/>
              <a:t> </a:t>
            </a:r>
            <a:r>
              <a:rPr lang="es-GT" sz="4000" dirty="0" err="1" smtClean="0"/>
              <a:t>different</a:t>
            </a:r>
            <a:r>
              <a:rPr lang="es-GT" sz="4000" dirty="0" smtClean="0"/>
              <a:t> </a:t>
            </a:r>
            <a:r>
              <a:rPr lang="es-GT" sz="4000" dirty="0" err="1" smtClean="0"/>
              <a:t>angles</a:t>
            </a:r>
            <a:r>
              <a:rPr lang="es-GT" sz="4000" dirty="0" smtClean="0"/>
              <a:t> and </a:t>
            </a:r>
            <a:r>
              <a:rPr lang="es-GT" sz="4000" dirty="0" err="1" smtClean="0"/>
              <a:t>sequences</a:t>
            </a:r>
            <a:r>
              <a:rPr lang="es-GT" sz="4000" dirty="0" smtClean="0"/>
              <a:t> of </a:t>
            </a:r>
            <a:r>
              <a:rPr lang="es-GT" sz="4000" dirty="0" err="1" smtClean="0"/>
              <a:t>commands</a:t>
            </a:r>
            <a:r>
              <a:rPr lang="es-GT" sz="4000" dirty="0" smtClean="0"/>
              <a:t>.</a:t>
            </a:r>
            <a:endParaRPr lang="es-GT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8522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347864" y="1052736"/>
            <a:ext cx="4680520" cy="652934"/>
          </a:xfrm>
        </p:spPr>
        <p:txBody>
          <a:bodyPr/>
          <a:lstStyle/>
          <a:p>
            <a:r>
              <a:rPr lang="es-GT" dirty="0" smtClean="0"/>
              <a:t>Do </a:t>
            </a:r>
            <a:r>
              <a:rPr lang="es-GT" dirty="0" err="1" smtClean="0"/>
              <a:t>you</a:t>
            </a:r>
            <a:r>
              <a:rPr lang="es-GT" dirty="0" smtClean="0"/>
              <a:t> </a:t>
            </a:r>
            <a:r>
              <a:rPr lang="es-GT" dirty="0" err="1" smtClean="0"/>
              <a:t>know</a:t>
            </a:r>
            <a:r>
              <a:rPr lang="es-GT" dirty="0" smtClean="0"/>
              <a:t> </a:t>
            </a:r>
            <a:r>
              <a:rPr lang="es-GT" dirty="0" err="1" smtClean="0"/>
              <a:t>what</a:t>
            </a:r>
            <a:r>
              <a:rPr lang="es-GT" dirty="0" smtClean="0"/>
              <a:t> </a:t>
            </a:r>
            <a:r>
              <a:rPr lang="es-GT" dirty="0" err="1" smtClean="0"/>
              <a:t>Scratch</a:t>
            </a:r>
            <a:r>
              <a:rPr lang="es-GT" dirty="0" smtClean="0"/>
              <a:t> </a:t>
            </a:r>
            <a:r>
              <a:rPr lang="es-GT" dirty="0" err="1" smtClean="0"/>
              <a:t>is</a:t>
            </a:r>
            <a:r>
              <a:rPr lang="es-GT" dirty="0" smtClean="0"/>
              <a:t>?</a:t>
            </a:r>
            <a:endParaRPr lang="es-GT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61002581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Gráfico" r:id="rId6" imgW="4572034" imgH="5143500" progId="MSGraph.Chart.8">
                  <p:embed followColorScheme="full"/>
                </p:oleObj>
              </mc:Choice>
              <mc:Fallback>
                <p:oleObj name="Gráfico" r:id="rId6" imgW="4572034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67544" y="4077072"/>
            <a:ext cx="4114800" cy="1732459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s-GT" dirty="0" err="1" smtClean="0"/>
              <a:t>Website</a:t>
            </a:r>
            <a:endParaRPr lang="es-GT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s-GT" dirty="0" err="1" smtClean="0"/>
              <a:t>Program</a:t>
            </a:r>
            <a:endParaRPr lang="es-GT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s-GT" dirty="0" err="1" smtClean="0"/>
              <a:t>Game</a:t>
            </a:r>
            <a:endParaRPr lang="es-GT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7908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err="1" smtClean="0"/>
              <a:t>Using</a:t>
            </a:r>
            <a:r>
              <a:rPr lang="es-GT" dirty="0" smtClean="0"/>
              <a:t> </a:t>
            </a:r>
            <a:r>
              <a:rPr lang="es-GT" dirty="0" err="1" smtClean="0"/>
              <a:t>Scratch</a:t>
            </a:r>
            <a:endParaRPr lang="es-GT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752600"/>
          </a:xfrm>
        </p:spPr>
        <p:txBody>
          <a:bodyPr>
            <a:normAutofit/>
          </a:bodyPr>
          <a:lstStyle/>
          <a:p>
            <a:r>
              <a:rPr lang="es-GT" sz="4000" dirty="0" err="1" smtClean="0"/>
              <a:t>Let’s</a:t>
            </a:r>
            <a:r>
              <a:rPr lang="es-GT" sz="4000" dirty="0" smtClean="0"/>
              <a:t> </a:t>
            </a:r>
            <a:r>
              <a:rPr lang="es-GT" sz="4000" dirty="0" err="1" smtClean="0"/>
              <a:t>get</a:t>
            </a:r>
            <a:r>
              <a:rPr lang="es-GT" sz="4000" dirty="0" smtClean="0"/>
              <a:t> </a:t>
            </a:r>
            <a:r>
              <a:rPr lang="es-GT" sz="4000" dirty="0" err="1" smtClean="0"/>
              <a:t>to</a:t>
            </a:r>
            <a:r>
              <a:rPr lang="es-GT" sz="4000" dirty="0" smtClean="0"/>
              <a:t> </a:t>
            </a:r>
            <a:r>
              <a:rPr lang="es-GT" sz="4000" dirty="0" err="1" smtClean="0"/>
              <a:t>know</a:t>
            </a:r>
            <a:r>
              <a:rPr lang="es-GT" sz="4000" dirty="0" smtClean="0"/>
              <a:t> </a:t>
            </a:r>
            <a:r>
              <a:rPr lang="es-GT" sz="4000" dirty="0" err="1" smtClean="0"/>
              <a:t>Scratch</a:t>
            </a:r>
            <a:r>
              <a:rPr lang="es-GT" sz="4000" dirty="0"/>
              <a:t>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909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0"/>
          <a:stretch/>
        </p:blipFill>
        <p:spPr bwMode="auto">
          <a:xfrm>
            <a:off x="-609" y="404664"/>
            <a:ext cx="9144609" cy="645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92036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347864" y="1052736"/>
            <a:ext cx="4608512" cy="652934"/>
          </a:xfrm>
        </p:spPr>
        <p:txBody>
          <a:bodyPr/>
          <a:lstStyle/>
          <a:p>
            <a:r>
              <a:rPr lang="es-GT" dirty="0" err="1" smtClean="0"/>
              <a:t>The</a:t>
            </a:r>
            <a:r>
              <a:rPr lang="es-GT" dirty="0" smtClean="0"/>
              <a:t> </a:t>
            </a:r>
            <a:r>
              <a:rPr lang="es-GT" dirty="0" err="1" smtClean="0"/>
              <a:t>actors</a:t>
            </a:r>
            <a:r>
              <a:rPr lang="es-GT" dirty="0" smtClean="0"/>
              <a:t> in </a:t>
            </a:r>
            <a:r>
              <a:rPr lang="es-GT" dirty="0" err="1" smtClean="0"/>
              <a:t>our</a:t>
            </a:r>
            <a:r>
              <a:rPr lang="es-GT" dirty="0" smtClean="0"/>
              <a:t> </a:t>
            </a:r>
            <a:r>
              <a:rPr lang="es-GT" dirty="0" err="1" smtClean="0"/>
              <a:t>program</a:t>
            </a:r>
            <a:r>
              <a:rPr lang="es-GT" dirty="0" smtClean="0"/>
              <a:t> are </a:t>
            </a:r>
            <a:r>
              <a:rPr lang="es-GT" dirty="0" err="1" smtClean="0"/>
              <a:t>called</a:t>
            </a:r>
            <a:r>
              <a:rPr lang="es-GT" dirty="0" smtClean="0"/>
              <a:t>:</a:t>
            </a:r>
            <a:endParaRPr lang="es-GT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01455408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Gráfico" r:id="rId6" imgW="4572034" imgH="5143500" progId="MSGraph.Chart.8">
                  <p:embed followColorScheme="full"/>
                </p:oleObj>
              </mc:Choice>
              <mc:Fallback>
                <p:oleObj name="Gráfico" r:id="rId6" imgW="4572034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23528" y="3861048"/>
            <a:ext cx="4114800" cy="2986201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s-GT" dirty="0" err="1" smtClean="0"/>
              <a:t>Puppets</a:t>
            </a:r>
            <a:endParaRPr lang="es-GT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s-GT" dirty="0" err="1" smtClean="0"/>
              <a:t>Pets</a:t>
            </a:r>
            <a:endParaRPr lang="es-GT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s-GT" dirty="0" err="1" smtClean="0"/>
              <a:t>Sprites</a:t>
            </a:r>
            <a:endParaRPr lang="es-GT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8977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203848" y="1052736"/>
            <a:ext cx="4752528" cy="652934"/>
          </a:xfrm>
        </p:spPr>
        <p:txBody>
          <a:bodyPr/>
          <a:lstStyle/>
          <a:p>
            <a:r>
              <a:rPr lang="es-GT" dirty="0" err="1" smtClean="0"/>
              <a:t>The</a:t>
            </a:r>
            <a:r>
              <a:rPr lang="es-GT" dirty="0" smtClean="0"/>
              <a:t> place </a:t>
            </a:r>
            <a:r>
              <a:rPr lang="es-GT" dirty="0" err="1" smtClean="0"/>
              <a:t>where</a:t>
            </a:r>
            <a:r>
              <a:rPr lang="es-GT" dirty="0" smtClean="0"/>
              <a:t> </a:t>
            </a:r>
            <a:r>
              <a:rPr lang="es-GT" dirty="0" err="1" smtClean="0"/>
              <a:t>the</a:t>
            </a:r>
            <a:r>
              <a:rPr lang="es-GT" dirty="0" smtClean="0"/>
              <a:t> </a:t>
            </a:r>
            <a:r>
              <a:rPr lang="es-GT" dirty="0" err="1" smtClean="0"/>
              <a:t>sprites</a:t>
            </a:r>
            <a:r>
              <a:rPr lang="es-GT" dirty="0" smtClean="0"/>
              <a:t> </a:t>
            </a:r>
            <a:r>
              <a:rPr lang="es-GT" dirty="0" err="1" smtClean="0"/>
              <a:t>move</a:t>
            </a:r>
            <a:r>
              <a:rPr lang="es-GT" dirty="0" smtClean="0"/>
              <a:t> </a:t>
            </a:r>
            <a:r>
              <a:rPr lang="es-GT" dirty="0" err="1" smtClean="0"/>
              <a:t>is</a:t>
            </a:r>
            <a:r>
              <a:rPr lang="es-GT" dirty="0" smtClean="0"/>
              <a:t> </a:t>
            </a:r>
            <a:r>
              <a:rPr lang="es-GT" dirty="0" err="1" smtClean="0"/>
              <a:t>called</a:t>
            </a:r>
            <a:r>
              <a:rPr lang="es-GT" dirty="0" smtClean="0"/>
              <a:t> </a:t>
            </a:r>
            <a:r>
              <a:rPr lang="es-GT" dirty="0" err="1" smtClean="0"/>
              <a:t>the</a:t>
            </a:r>
            <a:r>
              <a:rPr lang="es-GT" dirty="0" smtClean="0"/>
              <a:t>:</a:t>
            </a:r>
            <a:endParaRPr lang="es-GT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27591837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Gráfico" r:id="rId6" imgW="4572034" imgH="5143500" progId="MSGraph.Chart.8">
                  <p:embed followColorScheme="full"/>
                </p:oleObj>
              </mc:Choice>
              <mc:Fallback>
                <p:oleObj name="Gráfico" r:id="rId6" imgW="4572034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23528" y="3861048"/>
            <a:ext cx="4114800" cy="2769171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s-GT" dirty="0" err="1" smtClean="0"/>
              <a:t>Stage</a:t>
            </a:r>
            <a:endParaRPr lang="es-GT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s-GT" dirty="0" smtClean="0"/>
              <a:t>Script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s-GT" smtClean="0"/>
              <a:t>Land</a:t>
            </a:r>
            <a:endParaRPr lang="es-GT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0956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smtClean="0"/>
              <a:t>Simple </a:t>
            </a:r>
            <a:r>
              <a:rPr lang="es-GT" dirty="0" err="1" smtClean="0"/>
              <a:t>Commands</a:t>
            </a:r>
            <a:endParaRPr lang="es-GT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GT" sz="4000" dirty="0" err="1" smtClean="0"/>
              <a:t>Exploring</a:t>
            </a:r>
            <a:r>
              <a:rPr lang="es-GT" sz="4000" dirty="0" smtClean="0"/>
              <a:t> Simple </a:t>
            </a:r>
            <a:r>
              <a:rPr lang="es-GT" sz="4000" dirty="0" err="1" smtClean="0"/>
              <a:t>Commands</a:t>
            </a:r>
            <a:endParaRPr lang="es-GT" sz="4000" dirty="0" smtClean="0"/>
          </a:p>
          <a:p>
            <a:r>
              <a:rPr lang="es-GT" sz="4000" dirty="0" err="1" smtClean="0"/>
              <a:t>What</a:t>
            </a:r>
            <a:r>
              <a:rPr lang="es-GT" sz="4000" dirty="0" smtClean="0"/>
              <a:t> do </a:t>
            </a:r>
            <a:r>
              <a:rPr lang="es-GT" sz="4000" dirty="0" err="1" smtClean="0"/>
              <a:t>they</a:t>
            </a:r>
            <a:r>
              <a:rPr lang="es-GT" sz="4000" dirty="0" smtClean="0"/>
              <a:t> do?</a:t>
            </a:r>
            <a:endParaRPr lang="es-GT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0615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347864" y="980728"/>
            <a:ext cx="4392488" cy="652934"/>
          </a:xfrm>
        </p:spPr>
        <p:txBody>
          <a:bodyPr/>
          <a:lstStyle/>
          <a:p>
            <a:r>
              <a:rPr lang="es-GT" dirty="0" err="1" smtClean="0"/>
              <a:t>What</a:t>
            </a:r>
            <a:r>
              <a:rPr lang="es-GT" dirty="0" smtClean="0"/>
              <a:t> </a:t>
            </a:r>
            <a:r>
              <a:rPr lang="es-GT" dirty="0" err="1" smtClean="0"/>
              <a:t>command</a:t>
            </a:r>
            <a:r>
              <a:rPr lang="es-GT" dirty="0" smtClean="0"/>
              <a:t> </a:t>
            </a:r>
            <a:r>
              <a:rPr lang="es-GT" dirty="0" err="1" smtClean="0"/>
              <a:t>makes</a:t>
            </a:r>
            <a:r>
              <a:rPr lang="es-GT" dirty="0" smtClean="0"/>
              <a:t> </a:t>
            </a:r>
            <a:r>
              <a:rPr lang="es-GT" dirty="0" err="1" smtClean="0"/>
              <a:t>my</a:t>
            </a:r>
            <a:r>
              <a:rPr lang="es-GT" dirty="0" smtClean="0"/>
              <a:t> </a:t>
            </a:r>
            <a:r>
              <a:rPr lang="es-GT" dirty="0" err="1" smtClean="0"/>
              <a:t>sprite</a:t>
            </a:r>
            <a:r>
              <a:rPr lang="es-GT" dirty="0" smtClean="0"/>
              <a:t> </a:t>
            </a:r>
            <a:r>
              <a:rPr lang="es-GT" dirty="0" err="1" smtClean="0"/>
              <a:t>move</a:t>
            </a:r>
            <a:r>
              <a:rPr lang="es-GT" dirty="0" smtClean="0"/>
              <a:t>?</a:t>
            </a:r>
            <a:endParaRPr lang="es-GT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844877133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Gráfico" r:id="rId6" imgW="4572034" imgH="5143500" progId="MSGraph.Chart.8">
                  <p:embed followColorScheme="full"/>
                </p:oleObj>
              </mc:Choice>
              <mc:Fallback>
                <p:oleObj name="Gráfico" r:id="rId6" imgW="4572034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 hidden="1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51520" y="4005064"/>
            <a:ext cx="4114800" cy="2553147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s-GT" dirty="0" smtClean="0"/>
              <a:t>Point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s-GT" dirty="0" err="1" smtClean="0"/>
              <a:t>Move</a:t>
            </a:r>
            <a:endParaRPr lang="es-GT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s-GT" dirty="0" err="1" smtClean="0"/>
              <a:t>Turn</a:t>
            </a:r>
            <a:endParaRPr lang="es-GT" dirty="0"/>
          </a:p>
        </p:txBody>
      </p:sp>
      <p:grpSp>
        <p:nvGrpSpPr>
          <p:cNvPr id="10" name="Picture Choice 1"/>
          <p:cNvGrpSpPr/>
          <p:nvPr/>
        </p:nvGrpSpPr>
        <p:grpSpPr>
          <a:xfrm>
            <a:off x="317807" y="3881924"/>
            <a:ext cx="1992595" cy="1011314"/>
            <a:chOff x="2018972" y="3696072"/>
            <a:chExt cx="1771871" cy="876369"/>
          </a:xfrm>
        </p:grpSpPr>
        <p:pic>
          <p:nvPicPr>
            <p:cNvPr id="6" name="PSPic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9472" y="4077072"/>
              <a:ext cx="1581371" cy="495369"/>
            </a:xfrm>
            <a:prstGeom prst="rect">
              <a:avLst/>
            </a:prstGeom>
          </p:spPr>
        </p:pic>
        <p:sp>
          <p:nvSpPr>
            <p:cNvPr id="8" name="PSText1"/>
            <p:cNvSpPr txBox="1"/>
            <p:nvPr/>
          </p:nvSpPr>
          <p:spPr>
            <a:xfrm>
              <a:off x="2209472" y="3696072"/>
              <a:ext cx="635000" cy="3810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s-GT" sz="2400" smtClean="0"/>
                <a:t>1.</a:t>
              </a:r>
              <a:endParaRPr lang="es-GT" sz="2400"/>
            </a:p>
          </p:txBody>
        </p:sp>
        <p:sp>
          <p:nvSpPr>
            <p:cNvPr id="9" name="PSArrow1"/>
            <p:cNvSpPr/>
            <p:nvPr/>
          </p:nvSpPr>
          <p:spPr>
            <a:xfrm>
              <a:off x="2018972" y="3950072"/>
              <a:ext cx="190500" cy="508000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Picture Choice 2"/>
          <p:cNvGrpSpPr/>
          <p:nvPr/>
        </p:nvGrpSpPr>
        <p:grpSpPr>
          <a:xfrm>
            <a:off x="2100036" y="4893238"/>
            <a:ext cx="1535859" cy="1003750"/>
            <a:chOff x="2089641" y="4848200"/>
            <a:chExt cx="1390818" cy="866843"/>
          </a:xfrm>
        </p:grpSpPr>
        <p:pic>
          <p:nvPicPr>
            <p:cNvPr id="5" name="PSPic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0141" y="5229200"/>
              <a:ext cx="1200318" cy="485843"/>
            </a:xfrm>
            <a:prstGeom prst="rect">
              <a:avLst/>
            </a:prstGeom>
          </p:spPr>
        </p:pic>
        <p:sp>
          <p:nvSpPr>
            <p:cNvPr id="11" name="PSText2"/>
            <p:cNvSpPr txBox="1"/>
            <p:nvPr/>
          </p:nvSpPr>
          <p:spPr>
            <a:xfrm>
              <a:off x="2280141" y="4848200"/>
              <a:ext cx="635000" cy="3810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s-GT" sz="2400" smtClean="0"/>
                <a:t>2.</a:t>
              </a:r>
              <a:endParaRPr lang="es-GT" sz="2400"/>
            </a:p>
          </p:txBody>
        </p:sp>
        <p:sp>
          <p:nvSpPr>
            <p:cNvPr id="12" name="PSArrow2"/>
            <p:cNvSpPr/>
            <p:nvPr/>
          </p:nvSpPr>
          <p:spPr>
            <a:xfrm>
              <a:off x="2089641" y="5102200"/>
              <a:ext cx="190500" cy="508000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Picture Choice 3"/>
          <p:cNvGrpSpPr/>
          <p:nvPr/>
        </p:nvGrpSpPr>
        <p:grpSpPr>
          <a:xfrm>
            <a:off x="362149" y="5642988"/>
            <a:ext cx="1843070" cy="1026372"/>
            <a:chOff x="1232984" y="5784304"/>
            <a:chExt cx="1543239" cy="790632"/>
          </a:xfrm>
        </p:grpSpPr>
        <p:pic>
          <p:nvPicPr>
            <p:cNvPr id="7" name="PSPic3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3484" y="6165304"/>
              <a:ext cx="1352739" cy="409632"/>
            </a:xfrm>
            <a:prstGeom prst="rect">
              <a:avLst/>
            </a:prstGeom>
          </p:spPr>
        </p:pic>
        <p:sp>
          <p:nvSpPr>
            <p:cNvPr id="14" name="PSText3"/>
            <p:cNvSpPr txBox="1"/>
            <p:nvPr/>
          </p:nvSpPr>
          <p:spPr>
            <a:xfrm>
              <a:off x="1423484" y="5784304"/>
              <a:ext cx="635000" cy="3810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s-GT" sz="2400" smtClean="0"/>
                <a:t>3.</a:t>
              </a:r>
              <a:endParaRPr lang="es-GT" sz="2400"/>
            </a:p>
          </p:txBody>
        </p:sp>
        <p:sp>
          <p:nvSpPr>
            <p:cNvPr id="15" name="PSArrow3"/>
            <p:cNvSpPr/>
            <p:nvPr/>
          </p:nvSpPr>
          <p:spPr>
            <a:xfrm>
              <a:off x="1232984" y="6038304"/>
              <a:ext cx="190500" cy="508000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>
                <a:solidFill>
                  <a:schemeClr val="tx1"/>
                </a:solidFill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75983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4.0"/>
  <p:tag name="TPVERSION" val="2008"/>
  <p:tag name="PPVERSION" val="14.0"/>
  <p:tag name="TPFULLVERSION" val="4.2.4.1012"/>
  <p:tag name="DELIMITERS" val="3.1"/>
  <p:tag name="SHOWBARVISIBLE" val="True"/>
  <p:tag name="EXPANDSHOWBAR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4C626A6A1544B00A0EAAB0DB2958759"/>
  <p:tag name="SLIDEID" val="34C626A6A1544B00A0EAAB0DB2958759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The actors in our program are called:"/>
  <p:tag name="ANSWERSALIAS" val="Puppets|smicln|Pets|smicln|Sprites"/>
  <p:tag name="VALUES" val="Incorrect|smicln|Incorrect|smicln|Correc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20"/>
  <p:tag name="FONTSIZE" val="32"/>
  <p:tag name="BULLETTYPE" val="ppBulletArabicPeriod"/>
  <p:tag name="ANSWERTEXT" val="Puppets&#10;Pets&#10;Sprite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28CF496CF1F24B02816D55F9F433DCD8"/>
  <p:tag name="SLIDEID" val="28CF496CF1F24B02816D55F9F433DCD8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The place where the sprites move is called the:"/>
  <p:tag name="ANSWERSALIAS" val="Stage|smicln|Script|smicln|Land"/>
  <p:tag name="VALUES" val="No Value|smicln|No Value|smicln|No Val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17"/>
  <p:tag name="FONTSIZE" val="32"/>
  <p:tag name="BULLETTYPE" val="ppBulletArabicPeriod"/>
  <p:tag name="ANSWERTEXT" val="Stage&#10;Script&#10;Land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9BC49CC70D1D42FCBDCF459F9EC239A7"/>
  <p:tag name="SLIDEID" val="9BC49CC70D1D42FCBDCF459F9EC239A7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at command makes my sprite move?"/>
  <p:tag name="ANSWERSALIAS" val="Point|smicln|Move|smicln|Turn"/>
  <p:tag name="PICTURESLIDE" val="True"/>
  <p:tag name="VALUES" val="Incorrect|smicln|Correct|smicln|Incorrect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15"/>
  <p:tag name="FONTSIZE" val="32"/>
  <p:tag name="BULLETTYPE" val="ppBulletArabicPeriod"/>
  <p:tag name="ANSWERTEXT" val="Point&#10;Move&#10;Turn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9BC49CC70D1D42FCBDCF459F9EC239A7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Point|smicln|Move|smicln|Turn"/>
  <p:tag name="PICTURESLIDE" val="True"/>
  <p:tag name="SLIDEORDER" val="2"/>
  <p:tag name="SLIDEGUID" val="D32BC1097BBD40E2944183D856D9F1ED"/>
  <p:tag name="QUESTIONALIAS" val="What command makes my sprite turn right?"/>
  <p:tag name="VALUES" val="Incorrect|smicln|Incorrect|smicln|Correct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15"/>
  <p:tag name="FONTSIZE" val="32"/>
  <p:tag name="BULLETTYPE" val="ppBulletArabicPeriod"/>
  <p:tag name="ANSWERTEXT" val="Point&#10;Move&#10;Turn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128F9250D504CB09684EEFA23A44D60"/>
  <p:tag name="SLIDEID" val="5128F9250D504CB09684EEFA23A44D60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Right|smicln|Left"/>
  <p:tag name="QUESTIONALIAS" val="This command turns my sprite to the:"/>
  <p:tag name="VALUES" val="Incorrect|smicln|Correct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10"/>
  <p:tag name="FONTSIZE" val="32"/>
  <p:tag name="BULLETTYPE" val="ppBulletArabicPeriod"/>
  <p:tag name="ANSWERTEXT" val="Right&#10;Left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9BC49CC70D1D42FCBDCF459F9EC239A7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Point|smicln|Move|smicln|Turn"/>
  <p:tag name="PICTURESLIDE" val="True"/>
  <p:tag name="SLIDEORDER" val="3"/>
  <p:tag name="SLIDEGUID" val="62652A33FE374B2D8E86D15129647AD3"/>
  <p:tag name="QUESTIONALIAS" val="What command makes my sprite point to a direction?"/>
  <p:tag name="VALUES" val="Correct|smicln|Incorrect|smicln|Incorrect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15"/>
  <p:tag name="FONTSIZE" val="32"/>
  <p:tag name="BULLETTYPE" val="ppBulletArabicPeriod"/>
  <p:tag name="ANSWERTEXT" val="Point&#10;Move&#10;Tur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7BFD9F40B6EC452599D99F03C5A82D6B"/>
  <p:tag name="SLIDEID" val="7BFD9F40B6EC452599D99F03C5A82D6B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Yes|smicln|No"/>
  <p:tag name="QUESTIONALIAS" val="¿Do you know how a programs works?"/>
  <p:tag name="VALUES" val="No Value|smicln|No Valu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E9D86B304F747E484410388A23995AF"/>
  <p:tag name="SLIDEID" val="5E9D86B304F747E484410388A23995AF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Do the command sequences do the same?"/>
  <p:tag name="ANSWERSALIAS" val="Yes|smicln|No"/>
  <p:tag name="VALUES" val="No Value|smicln|No Val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E9D86B304F747E484410388A23995AF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Do the command sequences do the same?"/>
  <p:tag name="ANSWERSALIAS" val="Yes|smicln|No"/>
  <p:tag name="SLIDEORDER" val="2"/>
  <p:tag name="SLIDEGUID" val="AEE9798911344A7A9967EA3543713749"/>
  <p:tag name="VALUES" val="No Value|smicln|No Valu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21148C32B1FB4134B75F1EA12D92D33D"/>
  <p:tag name="SLIDEID" val="21148C32B1FB4134B75F1EA12D92D33D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as it hard to put the right commands to draw a square?"/>
  <p:tag name="ANSWERSALIAS" val="Yes|smicln|No"/>
  <p:tag name="VALUES" val="No Value|smicln|No Valu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21148C32B1FB4134B75F1EA12D92D33D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as it hard to put the right commands to draw a square?"/>
  <p:tag name="ANSWERSALIAS" val="Yes|smicln|No"/>
  <p:tag name="SLIDEORDER" val="2"/>
  <p:tag name="SLIDEGUID" val="1B5206E3D75A44DD90085B2AC2DE0129"/>
  <p:tag name="VALUES" val="No Value|smicln|No Valu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AAD46BDDEE44F46873030980C9F4065"/>
  <p:tag name="SLIDEID" val="6AAD46BDDEE44F46873030980C9F406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6 times|smicln|3 times|smicln|4 times"/>
  <p:tag name="VALUES" val="Incorrect|smicln|Incorrect|smicln|Correct"/>
  <p:tag name="QUESTIONALIAS" val="How many times should our repeat block have to draw a square?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23"/>
  <p:tag name="FONTSIZE" val="32"/>
  <p:tag name="BULLETTYPE" val="ppBulletArabicPeriod"/>
  <p:tag name="ANSWERTEXT" val="6 times&#10;3 times&#10;4 times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0040565E3E94D0A8E150A13CF3C4B51"/>
  <p:tag name="SLIDEID" val="80040565E3E94D0A8E150A13CF3C4B51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Website|smicln|Program|smicln|Game"/>
  <p:tag name="QUESTIONALIAS" val="¿Do you know what Scratch is?"/>
  <p:tag name="VALUES" val="Incorrect|smicln|Correct|smicln|Incorrec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20"/>
  <p:tag name="FONTSIZE" val="32"/>
  <p:tag name="BULLETTYPE" val="ppBulletArabicPeriod"/>
  <p:tag name="ANSWERTEXT" val="Website&#10;Program&#10;Gam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246</Words>
  <Application>Microsoft Office PowerPoint</Application>
  <PresentationFormat>Presentación en pantalla (4:3)</PresentationFormat>
  <Paragraphs>70</Paragraphs>
  <Slides>21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3" baseType="lpstr">
      <vt:lpstr>Tema de Office</vt:lpstr>
      <vt:lpstr>Gráfico de Microsoft Graph</vt:lpstr>
      <vt:lpstr>Computer Programming</vt:lpstr>
      <vt:lpstr>Do you know how a programs works?</vt:lpstr>
      <vt:lpstr>Do you know what Scratch is?</vt:lpstr>
      <vt:lpstr>Using Scratch</vt:lpstr>
      <vt:lpstr>Presentación de PowerPoint</vt:lpstr>
      <vt:lpstr>The actors in our program are called:</vt:lpstr>
      <vt:lpstr>The place where the sprites move is called the:</vt:lpstr>
      <vt:lpstr>Simple Commands</vt:lpstr>
      <vt:lpstr>What command makes my sprite move?</vt:lpstr>
      <vt:lpstr>What command makes my sprite turn right?</vt:lpstr>
      <vt:lpstr>This command turns my sprite to the:</vt:lpstr>
      <vt:lpstr>What command makes my sprite point to a direction?</vt:lpstr>
      <vt:lpstr>Sequence of Commands</vt:lpstr>
      <vt:lpstr>Do the command sequences do the same?</vt:lpstr>
      <vt:lpstr>Do the command sequences do the same?</vt:lpstr>
      <vt:lpstr>Sequence of Commands</vt:lpstr>
      <vt:lpstr>Was it hard to put the right commands to draw a square?</vt:lpstr>
      <vt:lpstr>Do you see repeated  commands to draw a square?</vt:lpstr>
      <vt:lpstr>Introduction to Iteration</vt:lpstr>
      <vt:lpstr>How many times should our repeat block have to draw a square?</vt:lpstr>
      <vt:lpstr>Introduction to Iteration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Programming</dc:title>
  <dc:creator>Angie</dc:creator>
  <cp:lastModifiedBy>Entrevalles</cp:lastModifiedBy>
  <cp:revision>20</cp:revision>
  <dcterms:created xsi:type="dcterms:W3CDTF">2012-04-12T01:33:41Z</dcterms:created>
  <dcterms:modified xsi:type="dcterms:W3CDTF">2012-04-12T03:27:26Z</dcterms:modified>
</cp:coreProperties>
</file>